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859" r:id="rId3"/>
    <p:sldId id="860" r:id="rId4"/>
    <p:sldId id="861" r:id="rId5"/>
    <p:sldId id="862" r:id="rId6"/>
    <p:sldId id="863" r:id="rId7"/>
    <p:sldId id="864" r:id="rId8"/>
    <p:sldId id="865" r:id="rId9"/>
    <p:sldId id="866" r:id="rId10"/>
    <p:sldId id="867" r:id="rId11"/>
    <p:sldId id="868" r:id="rId12"/>
    <p:sldId id="869" r:id="rId13"/>
    <p:sldId id="870" r:id="rId1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06" autoAdjust="0"/>
  </p:normalViewPr>
  <p:slideViewPr>
    <p:cSldViewPr showGuides="1">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2204864"/>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第五部分　热点原创篇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746190"/>
            <a:ext cx="11485549" cy="3415030"/>
          </a:xfrm>
        </p:spPr>
        <p:txBody>
          <a:bodyPr/>
          <a:lstStyle/>
          <a:p>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空格处需要一个句子，</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体说明父母如何帮助孩子学习技能和一起做家务。选项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Parents can teach children how to do housework.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父母可以教孩子们如何做家务。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746190"/>
            <a:ext cx="11485549" cy="1753235"/>
          </a:xfrm>
        </p:spPr>
        <p:txBody>
          <a:bodyPr/>
          <a:lstStyle/>
          <a:p>
            <a:pPr indent="914400" hangingPunct="0">
              <a:spcAft>
                <a:spcPts val="0"/>
              </a:spcAft>
              <a:tabLst>
                <a:tab pos="5850890" algn="l"/>
              </a:tabLst>
            </a:pP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parents only focus on children’s grades</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成绩</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don’t teach them important life skills,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Xiong says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housework can help keep children healthy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699807" y="1960859"/>
            <a:ext cx="403225" cy="460375"/>
          </a:xfrm>
          <a:prstGeom prst="rect">
            <a:avLst/>
          </a:prstGeom>
        </p:spPr>
        <p:txBody>
          <a:bodyPr wrap="none">
            <a:spAutoFit/>
          </a:bodyPr>
          <a:lstStyle/>
          <a:p>
            <a:r>
              <a:rPr lang="en-US" altLang="zh-CN" sz="2400"/>
              <a:t>D</a:t>
            </a:r>
            <a:endParaRPr lang="zh-CN" altLang="en-US" sz="2400"/>
          </a:p>
        </p:txBody>
      </p:sp>
      <p:sp>
        <p:nvSpPr>
          <p:cNvPr id="4" name="内容占位符 1"/>
          <p:cNvSpPr txBox="1"/>
          <p:nvPr/>
        </p:nvSpPr>
        <p:spPr bwMode="auto">
          <a:xfrm>
            <a:off x="360845" y="2348908"/>
            <a:ext cx="11485549" cy="396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feel happy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can teach children how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new rule is very popular on the Internet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also make their brains</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大脑</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better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have different opinions on this rule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says that most of his classmates don’t do housework, either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cities ask children to read more books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bwMode="auto">
          <a:xfrm>
            <a:off x="353411" y="4031149"/>
            <a:ext cx="11495774" cy="649605"/>
          </a:xfrm>
          <a:prstGeom prst="rect">
            <a:avLst/>
          </a:prstGeom>
          <a:noFill/>
          <a:ln w="19050" algn="ctr">
            <a:solidFill>
              <a:schemeClr val="tx1"/>
            </a:solidFill>
            <a:miter lim="800000"/>
          </a:ln>
        </p:spPr>
        <p:txBody>
          <a:bodyPr vert="horz" wrap="square" lIns="91437" tIns="45718" rIns="91437" bIns="45718" numCol="1" rtlCol="0" anchor="ctr" anchorCtr="0" compatLnSpc="1">
            <a:spAutoFit/>
          </a:bodyPr>
          <a:lstStyle/>
          <a:p>
            <a:pPr algn="just">
              <a:lnSpc>
                <a:spcPct val="130000"/>
              </a:lnSpc>
              <a:spcAft>
                <a:spcPts val="0"/>
              </a:spcAft>
            </a:pPr>
            <a:endParaRPr lang="zh-CN" altLang="en-US" kern="1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45" y="908786"/>
            <a:ext cx="11485549" cy="42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根据空前的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Doing housework can help keep children healthy.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做家务有助于孩子保持健康。</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can also make their brains work better.</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它也能让它们的大脑工作得更好。</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与之呼应，进一步说明做家务的好处，符合语境。故选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clrChange>
              <a:clrFrom>
                <a:srgbClr val="FFFFFF"/>
              </a:clrFrom>
              <a:clrTo>
                <a:srgbClr val="FFFFFF">
                  <a:alpha val="0"/>
                </a:srgbClr>
              </a:clrTo>
            </a:clrChange>
          </a:blip>
          <a:stretch>
            <a:fillRect/>
          </a:stretch>
        </p:blipFill>
        <p:spPr>
          <a:xfrm>
            <a:off x="360845" y="836780"/>
            <a:ext cx="11485549" cy="1494799"/>
          </a:xfrm>
          <a:prstGeom prst="rect">
            <a:avLst/>
          </a:prstGeom>
        </p:spPr>
      </p:pic>
      <p:pic>
        <p:nvPicPr>
          <p:cNvPr id="7" name="新趋势题型-4字.eps" descr="id:2147509644;FounderCES"/>
          <p:cNvPicPr/>
          <p:nvPr/>
        </p:nvPicPr>
        <p:blipFill>
          <a:blip r:embed="rId2"/>
          <a:stretch>
            <a:fillRect/>
          </a:stretch>
        </p:blipFill>
        <p:spPr>
          <a:xfrm>
            <a:off x="2998784" y="2331579"/>
            <a:ext cx="5161498" cy="621198"/>
          </a:xfrm>
          <a:prstGeom prst="rect">
            <a:avLst/>
          </a:prstGeom>
        </p:spPr>
      </p:pic>
      <p:sp>
        <p:nvSpPr>
          <p:cNvPr id="8" name="矩形 7"/>
          <p:cNvSpPr/>
          <p:nvPr/>
        </p:nvSpPr>
        <p:spPr>
          <a:xfrm>
            <a:off x="5938160" y="2182299"/>
            <a:ext cx="2011680" cy="922020"/>
          </a:xfrm>
          <a:prstGeom prst="rect">
            <a:avLst/>
          </a:prstGeom>
        </p:spPr>
        <p:txBody>
          <a:bodyPr wrap="none">
            <a:spAutoFit/>
          </a:bodyPr>
          <a:lstStyle/>
          <a:p>
            <a:pPr algn="just">
              <a:lnSpc>
                <a:spcPct val="150000"/>
              </a:lnSpc>
              <a:spcAft>
                <a:spcPts val="0"/>
              </a:spcAft>
              <a:tabLst>
                <a:tab pos="5850890" algn="l"/>
              </a:tabLst>
            </a:pPr>
            <a:r>
              <a:rPr lang="zh-CN" altLang="zh-CN" sz="3600" b="0">
                <a:solidFill>
                  <a:srgbClr val="00B0F0"/>
                </a:solidFill>
                <a:ea typeface="黑体" panose="02010609060101010101" pitchFamily="49" charset="-122"/>
                <a:cs typeface="Times New Roman" panose="02020603050405020304" pitchFamily="18" charset="0"/>
              </a:rPr>
              <a:t>信息还原</a:t>
            </a:r>
            <a:endParaRPr lang="zh-CN" altLang="zh-CN" sz="1200" b="0">
              <a:solidFill>
                <a:srgbClr val="000000"/>
              </a:solidFill>
              <a:cs typeface="Times New Roman" panose="02020603050405020304" pitchFamily="18" charset="0"/>
            </a:endParaRPr>
          </a:p>
        </p:txBody>
      </p:sp>
      <p:pic>
        <p:nvPicPr>
          <p:cNvPr id="9" name="图片 8"/>
          <p:cNvPicPr>
            <a:picLocks noChangeAspect="1"/>
          </p:cNvPicPr>
          <p:nvPr/>
        </p:nvPicPr>
        <p:blipFill>
          <a:blip r:embed="rId3"/>
          <a:stretch>
            <a:fillRect/>
          </a:stretch>
        </p:blipFill>
        <p:spPr>
          <a:xfrm>
            <a:off x="537484" y="3186255"/>
            <a:ext cx="2749324" cy="718507"/>
          </a:xfrm>
          <a:prstGeom prst="rect">
            <a:avLst/>
          </a:prstGeom>
        </p:spPr>
      </p:pic>
      <p:sp>
        <p:nvSpPr>
          <p:cNvPr id="10" name="内容占位符 1"/>
          <p:cNvSpPr txBox="1"/>
          <p:nvPr/>
        </p:nvSpPr>
        <p:spPr bwMode="auto">
          <a:xfrm>
            <a:off x="360845" y="3068969"/>
            <a:ext cx="11485549" cy="1751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文介绍了常州一项要求家长确保孩子每周完成两个小时的家务的新规定。</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篇章导图.eps" descr="id:2147491156;FounderCES"/>
          <p:cNvPicPr/>
          <p:nvPr/>
        </p:nvPicPr>
        <p:blipFill>
          <a:blip r:embed="rId1"/>
          <a:stretch>
            <a:fillRect/>
          </a:stretch>
        </p:blipFill>
        <p:spPr>
          <a:xfrm>
            <a:off x="599204" y="1124804"/>
            <a:ext cx="2111555" cy="588069"/>
          </a:xfrm>
          <a:prstGeom prst="rect">
            <a:avLst/>
          </a:prstGeom>
        </p:spPr>
      </p:pic>
      <p:pic>
        <p:nvPicPr>
          <p:cNvPr id="12" name="qx147.jpg" descr="id:2147491163;FounderCES"/>
          <p:cNvPicPr/>
          <p:nvPr/>
        </p:nvPicPr>
        <p:blipFill>
          <a:blip r:embed="rId2"/>
          <a:stretch>
            <a:fillRect/>
          </a:stretch>
        </p:blipFill>
        <p:spPr>
          <a:xfrm>
            <a:off x="660197" y="1916871"/>
            <a:ext cx="7451022" cy="29306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764773"/>
            <a:ext cx="11485549" cy="1050290"/>
          </a:xfrm>
        </p:spPr>
        <p:txBody>
          <a:bodyPr/>
          <a:lstStyle/>
          <a:p>
            <a:pPr hangingPunct="0">
              <a:lnSpc>
                <a:spcPct val="130000"/>
              </a:lnSpc>
              <a:spcAft>
                <a:spcPts val="0"/>
              </a:spcAft>
              <a:tabLst>
                <a:tab pos="585089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Changzhou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city in Jiangsu Province, has a new rule for both parents and children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need to make sure their children do about two hours of housework every week</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7" name="直接连接符 6"/>
          <p:cNvCxnSpPr/>
          <p:nvPr/>
        </p:nvCxnSpPr>
        <p:spPr>
          <a:xfrm>
            <a:off x="11173262" y="1666098"/>
            <a:ext cx="5173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1301536" y="1221682"/>
            <a:ext cx="403225" cy="570865"/>
          </a:xfrm>
          <a:prstGeom prst="rect">
            <a:avLst/>
          </a:prstGeom>
        </p:spPr>
        <p:txBody>
          <a:bodyPr wrap="none">
            <a:spAutoFit/>
          </a:bodyPr>
          <a:lstStyle/>
          <a:p>
            <a:pPr>
              <a:lnSpc>
                <a:spcPct val="130000"/>
              </a:lnSpc>
            </a:pPr>
            <a:r>
              <a:rPr lang="en-US" altLang="zh-CN" sz="2400">
                <a:cs typeface="Times New Roman" panose="02020603050405020304" pitchFamily="18" charset="0"/>
              </a:rPr>
              <a:t>C</a:t>
            </a:r>
            <a:endParaRPr lang="zh-CN" altLang="en-US" sz="2400"/>
          </a:p>
        </p:txBody>
      </p:sp>
      <p:sp>
        <p:nvSpPr>
          <p:cNvPr id="8" name="内容占位符 1"/>
          <p:cNvSpPr txBox="1"/>
          <p:nvPr/>
        </p:nvSpPr>
        <p:spPr bwMode="auto">
          <a:xfrm>
            <a:off x="360845" y="5117735"/>
            <a:ext cx="11485549" cy="1528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lnSpc>
                <a:spcPct val="130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本段为总起段，提出这条新规定，后句应表示这条新规定的社会反响。选项</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 </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This new rule is very popular on the Internet.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这条新规定在互联网上非常受</a:t>
            </a: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欢</a:t>
            </a:r>
            <a:endParaRPr lang="en-US"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endParaRPr>
          </a:p>
          <a:p>
            <a:pPr>
              <a:lnSpc>
                <a:spcPct val="130000"/>
              </a:lnSpc>
              <a:spcAft>
                <a:spcPts val="0"/>
              </a:spcAft>
            </a:pP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迎</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p:nvPr/>
        </p:nvSpPr>
        <p:spPr bwMode="auto">
          <a:xfrm>
            <a:off x="360845" y="1729133"/>
            <a:ext cx="11485549" cy="344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feel happy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can teach children how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new rule is very popular on the Internet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also make their brains</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大脑</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better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have different opinions on this rule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says that most of his classmates don’t do housework, either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cities ask children to read more books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矩形 10"/>
          <p:cNvSpPr/>
          <p:nvPr/>
        </p:nvSpPr>
        <p:spPr bwMode="auto">
          <a:xfrm>
            <a:off x="334557" y="3123176"/>
            <a:ext cx="11524054" cy="649605"/>
          </a:xfrm>
          <a:prstGeom prst="rect">
            <a:avLst/>
          </a:prstGeom>
          <a:noFill/>
          <a:ln w="19050" algn="ctr">
            <a:solidFill>
              <a:schemeClr val="tx1"/>
            </a:solidFill>
            <a:miter lim="800000"/>
          </a:ln>
        </p:spPr>
        <p:txBody>
          <a:bodyPr vert="horz" wrap="square" lIns="91437" tIns="45718" rIns="91437" bIns="45718" numCol="1" rtlCol="0" anchor="ctr" anchorCtr="0" compatLnSpc="1">
            <a:spAutoFit/>
          </a:bodyPr>
          <a:lstStyle/>
          <a:p>
            <a:pPr algn="just">
              <a:lnSpc>
                <a:spcPct val="130000"/>
              </a:lnSpc>
              <a:spcAft>
                <a:spcPts val="0"/>
              </a:spcAft>
            </a:pPr>
            <a:endParaRPr lang="zh-CN" altLang="en-US" kern="1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746190"/>
            <a:ext cx="11485549" cy="1198880"/>
          </a:xfrm>
        </p:spPr>
        <p:txBody>
          <a:bodyPr/>
          <a:lstStyle/>
          <a:p>
            <a:pPr indent="914400" hangingPunct="0">
              <a:spcAft>
                <a:spcPts val="0"/>
              </a:spcAft>
              <a:tabLst>
                <a:tab pos="5850890" algn="l"/>
              </a:tabLst>
            </a:pP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think it is good, but others don’t think so</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sz="2400"/>
          </a:p>
        </p:txBody>
      </p:sp>
      <p:sp>
        <p:nvSpPr>
          <p:cNvPr id="3" name="矩形 2"/>
          <p:cNvSpPr/>
          <p:nvPr/>
        </p:nvSpPr>
        <p:spPr>
          <a:xfrm>
            <a:off x="1542423" y="835776"/>
            <a:ext cx="386080" cy="460375"/>
          </a:xfrm>
          <a:prstGeom prst="rect">
            <a:avLst/>
          </a:prstGeom>
        </p:spPr>
        <p:txBody>
          <a:bodyPr wrap="none">
            <a:spAutoFit/>
          </a:bodyPr>
          <a:lstStyle/>
          <a:p>
            <a:r>
              <a:rPr lang="en-US" altLang="zh-CN" sz="2400"/>
              <a:t>E</a:t>
            </a:r>
            <a:endParaRPr lang="zh-CN" altLang="en-US" sz="2400"/>
          </a:p>
        </p:txBody>
      </p:sp>
      <p:sp>
        <p:nvSpPr>
          <p:cNvPr id="4" name="内容占位符 1"/>
          <p:cNvSpPr txBox="1"/>
          <p:nvPr/>
        </p:nvSpPr>
        <p:spPr bwMode="auto">
          <a:xfrm>
            <a:off x="360845" y="4679803"/>
            <a:ext cx="11485549" cy="2008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根据后面的具体说明 </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 people think it is good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but others don’t think so.</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一些人认为好</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另一些人不这么想。</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可知，这表明空格处需要一个总起句，概括人们对这个规定有不同看法。选项</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 </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People have different opinions on this rule.</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人们对这条规定有不同的意见。</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正是这样一个总起句。故选</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45" y="1303115"/>
            <a:ext cx="11485549" cy="344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feel happy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can teach children how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new rule is very popular on the Internet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also make their brains</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大脑</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better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have different opinions on this rule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says that most of his classmates don’t do housework, either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cities ask children to read more books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34557" y="2697158"/>
            <a:ext cx="11524054" cy="649605"/>
          </a:xfrm>
          <a:prstGeom prst="rect">
            <a:avLst/>
          </a:prstGeom>
          <a:noFill/>
          <a:ln w="19050" algn="ctr">
            <a:solidFill>
              <a:schemeClr val="tx1"/>
            </a:solidFill>
            <a:miter lim="800000"/>
          </a:ln>
        </p:spPr>
        <p:txBody>
          <a:bodyPr vert="horz" wrap="square" lIns="91437" tIns="45718" rIns="91437" bIns="45718" numCol="1" rtlCol="0" anchor="ctr" anchorCtr="0" compatLnSpc="1">
            <a:spAutoFit/>
          </a:bodyPr>
          <a:lstStyle/>
          <a:p>
            <a:pPr algn="just">
              <a:lnSpc>
                <a:spcPct val="130000"/>
              </a:lnSpc>
              <a:spcAft>
                <a:spcPts val="0"/>
              </a:spcAft>
            </a:pPr>
            <a:endParaRPr lang="zh-CN" altLang="en-US" kern="1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746190"/>
            <a:ext cx="11485549" cy="1753235"/>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Wang Xing is a high school student in Changzhou</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to help my parents with the housework, but I don’t have time to do so,</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says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just have a few hours to relax every weekend, and doing housework is not on my to-do list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3" name="直接连接符 2"/>
          <p:cNvCxnSpPr/>
          <p:nvPr/>
        </p:nvCxnSpPr>
        <p:spPr>
          <a:xfrm>
            <a:off x="8969199" y="2330055"/>
            <a:ext cx="62594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9151031" y="1938442"/>
            <a:ext cx="368935" cy="460375"/>
          </a:xfrm>
          <a:prstGeom prst="rect">
            <a:avLst/>
          </a:prstGeom>
        </p:spPr>
        <p:txBody>
          <a:bodyPr wrap="none">
            <a:spAutoFit/>
          </a:bodyPr>
          <a:lstStyle/>
          <a:p>
            <a:r>
              <a:rPr lang="en-US" altLang="zh-CN" sz="2400"/>
              <a:t>F</a:t>
            </a:r>
            <a:endParaRPr lang="zh-CN" altLang="en-US" sz="2400"/>
          </a:p>
        </p:txBody>
      </p:sp>
      <p:sp>
        <p:nvSpPr>
          <p:cNvPr id="6" name="内容占位符 1"/>
          <p:cNvSpPr txBox="1"/>
          <p:nvPr/>
        </p:nvSpPr>
        <p:spPr bwMode="auto">
          <a:xfrm>
            <a:off x="360845" y="2423020"/>
            <a:ext cx="11485549" cy="396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feel happy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can teach children how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new rule is very popular on the Internet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also make their brains</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大脑</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better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have different opinions on this rule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says that most of his classmates don’t do housework, either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cities ask children to read more books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bwMode="auto">
          <a:xfrm>
            <a:off x="353411" y="4105261"/>
            <a:ext cx="11495774" cy="649605"/>
          </a:xfrm>
          <a:prstGeom prst="rect">
            <a:avLst/>
          </a:prstGeom>
          <a:noFill/>
          <a:ln w="19050" algn="ctr">
            <a:solidFill>
              <a:schemeClr val="tx1"/>
            </a:solidFill>
            <a:miter lim="800000"/>
          </a:ln>
        </p:spPr>
        <p:txBody>
          <a:bodyPr vert="horz" wrap="square" lIns="91437" tIns="45718" rIns="91437" bIns="45718" numCol="1" rtlCol="0" anchor="ctr" anchorCtr="0" compatLnSpc="1">
            <a:spAutoFit/>
          </a:bodyPr>
          <a:lstStyle/>
          <a:p>
            <a:pPr algn="just">
              <a:lnSpc>
                <a:spcPct val="130000"/>
              </a:lnSpc>
              <a:spcAft>
                <a:spcPts val="0"/>
              </a:spcAft>
            </a:pPr>
            <a:endParaRPr lang="zh-CN" altLang="en-US" kern="1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45" y="908786"/>
            <a:ext cx="11485549" cy="419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横线前面是学生王星的话，他说自己想帮忙但没时间，家务不在他的待办清单上。空格处需要一个句子来延续和证明王星的陈述。选项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 </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also says that </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 of his classmates don’t do housework</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either.</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他还说他的大部分同学也不做家务</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符合语境。故选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45" y="746190"/>
            <a:ext cx="11485549" cy="1753235"/>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Xiong Bingqi, an expert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专家</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make sure the new rule works well, parents need to help their children learn about some skills and join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加入</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them to do the housework</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3" name="直接连接符 2"/>
          <p:cNvCxnSpPr/>
          <p:nvPr/>
        </p:nvCxnSpPr>
        <p:spPr>
          <a:xfrm>
            <a:off x="2294295" y="2339481"/>
            <a:ext cx="6885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2500433" y="1940608"/>
            <a:ext cx="386080" cy="460375"/>
          </a:xfrm>
          <a:prstGeom prst="rect">
            <a:avLst/>
          </a:prstGeom>
        </p:spPr>
        <p:txBody>
          <a:bodyPr wrap="none">
            <a:spAutoFit/>
          </a:bodyPr>
          <a:lstStyle/>
          <a:p>
            <a:r>
              <a:rPr lang="en-US" altLang="zh-CN" sz="2400"/>
              <a:t>B</a:t>
            </a:r>
            <a:endParaRPr lang="zh-CN" altLang="en-US" sz="2400"/>
          </a:p>
        </p:txBody>
      </p:sp>
      <p:sp>
        <p:nvSpPr>
          <p:cNvPr id="5" name="内容占位符 1"/>
          <p:cNvSpPr txBox="1"/>
          <p:nvPr/>
        </p:nvSpPr>
        <p:spPr bwMode="auto">
          <a:xfrm>
            <a:off x="360845" y="2406955"/>
            <a:ext cx="11485549" cy="396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feel happy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Parents can teach children how to do housework</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This new rule is very popular on the Internet</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can also make their brains</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大脑</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 better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have different opinions on this rule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also says that most of his classmates don’t do housework, either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cities ask children to read more books</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bwMode="auto">
          <a:xfrm>
            <a:off x="353411" y="4089196"/>
            <a:ext cx="11495774" cy="649605"/>
          </a:xfrm>
          <a:prstGeom prst="rect">
            <a:avLst/>
          </a:prstGeom>
          <a:noFill/>
          <a:ln w="19050" algn="ctr">
            <a:solidFill>
              <a:schemeClr val="tx1"/>
            </a:solidFill>
            <a:miter lim="800000"/>
          </a:ln>
        </p:spPr>
        <p:txBody>
          <a:bodyPr vert="horz" wrap="square" lIns="91437" tIns="45718" rIns="91437" bIns="45718" numCol="1" rtlCol="0" anchor="ctr" anchorCtr="0" compatLnSpc="1">
            <a:spAutoFit/>
          </a:bodyPr>
          <a:lstStyle/>
          <a:p>
            <a:pPr algn="just">
              <a:lnSpc>
                <a:spcPct val="130000"/>
              </a:lnSpc>
              <a:spcAft>
                <a:spcPts val="0"/>
              </a:spcAft>
            </a:pPr>
            <a:endParaRPr lang="zh-CN" altLang="en-US" kern="100"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45" y="908786"/>
            <a:ext cx="11485549" cy="5076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横线前面是专家熊丙奇的话，</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 make sure the new rule works well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parents need to help their children learn about some skills and join them to do the housework.</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为了确保新规定有效</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父母需要帮助孩子学习一些技能并和他们一起做家务。</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提到父母让孩子做家务的必要性</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3632</Words>
  <Application>WPS 演示</Application>
  <PresentationFormat>自定义</PresentationFormat>
  <Paragraphs>80</Paragraphs>
  <Slides>12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12</vt:i4>
      </vt:variant>
    </vt:vector>
  </HeadingPairs>
  <TitlesOfParts>
    <vt:vector size="22" baseType="lpstr">
      <vt:lpstr>Arial</vt:lpstr>
      <vt:lpstr>宋体</vt:lpstr>
      <vt:lpstr>Wingdings</vt:lpstr>
      <vt:lpstr>Times New Roman</vt:lpstr>
      <vt:lpstr>楷体</vt:lpstr>
      <vt:lpstr>微软雅黑</vt:lpstr>
      <vt:lpstr>Arial Unicode MS</vt:lpstr>
      <vt:lpstr>Calibri</vt:lpstr>
      <vt:lpstr>黑体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PPT课件制作</cp:lastModifiedBy>
  <cp:revision>496</cp:revision>
  <dcterms:created xsi:type="dcterms:W3CDTF">2020-11-06T05:24:00Z</dcterms:created>
  <dcterms:modified xsi:type="dcterms:W3CDTF">2025-09-13T08:27:23Z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3C360012CC334FD6977828394B3DE29F_12</vt:lpwstr>
  </property>
</Properties>
</file>